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8" r:id="rId3"/>
    <p:sldId id="281" r:id="rId4"/>
    <p:sldId id="282" r:id="rId5"/>
    <p:sldId id="284" r:id="rId6"/>
    <p:sldId id="285" r:id="rId7"/>
    <p:sldId id="291" r:id="rId8"/>
    <p:sldId id="273" r:id="rId9"/>
    <p:sldId id="277" r:id="rId10"/>
    <p:sldId id="276" r:id="rId11"/>
    <p:sldId id="29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81" d="100"/>
          <a:sy n="81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78C7FED-DDD4-47AD-88DE-3ACDCB9973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7C192AE-0CC2-45C1-8EE1-D09CEBBFF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EA09F7-7071-4716-B646-9F002BBA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0DCE6-BE40-4993-99F0-83D8F091F62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FA83F30-5152-4186-9627-02DA6E94C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9D87C4C-FB9E-4B16-A69E-03DA6706C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380A2-E791-42D1-B1C5-BE8486D5949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518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F14E2D-C6AB-4809-B48E-2EB72D4BF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840" y="365125"/>
            <a:ext cx="958596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EAAE6ED-4E48-4C6E-B021-E56FA9B57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840" y="1825625"/>
            <a:ext cx="9585960" cy="435133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92845FB-7A12-4224-9B0A-8BC5C5D11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0DCE6-BE40-4993-99F0-83D8F091F62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D1C82D-D4F3-4842-BB8F-7B96F43F0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6A775D-003E-4439-BF44-BF5CA4A22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380A2-E791-42D1-B1C5-BE8486D5949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6608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5E4AEC-2044-4C90-A9B0-8AB2AACA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80CC3DB-5355-462B-B7D1-8BB0BC826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EB7B3E-E3D4-4CDB-8A7E-7155719600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20DCE6-BE40-4993-99F0-83D8F091F62A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28.10.2022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B47388-CC3C-4879-B11D-4C5101403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C11FEA-94FA-40F5-A540-37F1A3EFEA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9380A2-E791-42D1-B1C5-BE8486D5949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24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CCD27-B628-46E5-9ACB-56130C23F9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6085" y="1644537"/>
            <a:ext cx="7850160" cy="257497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Эффективные формы методической работы с учителями  химии и биологии</a:t>
            </a:r>
            <a:endParaRPr lang="ru-RU" sz="4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52E4651-4499-4D88-9E31-C34F2CEA2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2846" y="5202238"/>
            <a:ext cx="7289442" cy="165576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Сидорова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Югина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Вячеславовна, методист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естественно-научного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цикла Управления образования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806210" y="647"/>
            <a:ext cx="8400035" cy="11525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Tx/>
              <a:buNone/>
              <a:tabLst/>
              <a:defRPr/>
            </a:pPr>
            <a: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alt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altLang="ru-RU" sz="5500" b="0" i="0" u="none" strike="noStrike" kern="15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altLang="ru-RU" sz="5500" b="0" i="0" u="none" strike="noStrike" kern="15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altLang="ru-RU" sz="5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altLang="ru-RU" sz="55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8000" kern="15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Лениногорский</a:t>
            </a:r>
            <a:r>
              <a:rPr lang="ru-RU" altLang="ru-RU" sz="8000" kern="1500" dirty="0" smtClean="0">
                <a:latin typeface="Times New Roman" pitchFamily="18" charset="0"/>
                <a:ea typeface="+mj-ea"/>
                <a:cs typeface="Times New Roman" pitchFamily="18" charset="0"/>
              </a:rPr>
              <a:t> муниципальный район Республики Татарстан</a:t>
            </a:r>
            <a:br>
              <a:rPr lang="ru-RU" altLang="ru-RU" sz="8000" kern="1500" dirty="0" smtClean="0"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lang="ru-RU" altLang="ru-RU" sz="8000" kern="15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Стажировочная</a:t>
            </a:r>
            <a:r>
              <a:rPr lang="ru-RU" altLang="ru-RU" sz="8000" kern="1500" dirty="0" smtClean="0">
                <a:latin typeface="Times New Roman" pitchFamily="18" charset="0"/>
                <a:ea typeface="+mj-ea"/>
                <a:cs typeface="Times New Roman" pitchFamily="18" charset="0"/>
              </a:rPr>
              <a:t> площадка </a:t>
            </a:r>
          </a:p>
          <a:p>
            <a:pPr marL="320040" lvl="0" indent="-320040" algn="ctr">
              <a:lnSpc>
                <a:spcPct val="120000"/>
              </a:lnSpc>
              <a:spcBef>
                <a:spcPct val="0"/>
              </a:spcBef>
              <a:buClr>
                <a:schemeClr val="accent6">
                  <a:lumMod val="75000"/>
                </a:schemeClr>
              </a:buClr>
              <a:defRPr/>
            </a:pPr>
            <a:r>
              <a:rPr lang="ru-RU" altLang="ru-RU" sz="8000" kern="1500" dirty="0" smtClean="0">
                <a:latin typeface="Times New Roman" pitchFamily="18" charset="0"/>
                <a:ea typeface="+mj-ea"/>
                <a:cs typeface="Times New Roman" pitchFamily="18" charset="0"/>
              </a:rPr>
              <a:t>для методистов муниципальных образований</a:t>
            </a:r>
            <a:endParaRPr kumimoji="0" lang="ru-RU" altLang="ru-RU" sz="8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47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3072593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600" dirty="0"/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534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C356084E-E324-445A-9A88-EE159121992B}" type="slidenum">
              <a:rPr lang="ru-RU" sz="1400" b="1">
                <a:solidFill>
                  <a:schemeClr val="bg1"/>
                </a:solidFill>
              </a:rPr>
              <a:pPr algn="r">
                <a:defRPr/>
              </a:pPr>
              <a:t>10</a:t>
            </a:fld>
            <a:endParaRPr lang="ru-RU" sz="1400" b="1" dirty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7" t="15905" r="29010" b="22605"/>
          <a:stretch/>
        </p:blipFill>
        <p:spPr bwMode="auto">
          <a:xfrm>
            <a:off x="1404389" y="1005692"/>
            <a:ext cx="10075738" cy="542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40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9062" y="2066322"/>
            <a:ext cx="3537670" cy="4721253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7905"/>
            <a:ext cx="2897179" cy="3947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2276" y="177991"/>
            <a:ext cx="3378520" cy="46454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9272" y="3310758"/>
            <a:ext cx="2754738" cy="347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2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 rot="10800000" flipV="1">
            <a:off x="1603750" y="1586373"/>
            <a:ext cx="9775595" cy="492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настоящее время в условиях модернизации системы образования, развития профилизации и вариативности возрастает роль методической деятельности, призванной обеспечить поддержку учителей в решении профессиональных задач.   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Методическая деятельность – управляемый, эффективный процесс совместной деятельности методиста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педагогов по обеспечению условий качественной реализации образовательных </a:t>
            </a:r>
            <a:r>
              <a:rPr lang="ru-RU" sz="24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программм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9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Главным условием качественной реализации  образовательных программ является высокий уровень профессиональной компетентности учителя.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6797230" y="2141903"/>
            <a:ext cx="474273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В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методическое объединение учителей естественно-научного цикла </a:t>
            </a:r>
            <a:r>
              <a:rPr lang="ru-RU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Лениногорского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муниципального района входит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26 учителей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биологии, из них 9 педагогов имеют высшую квалификационную категорию,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 – первую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категорию, учителей химии – 22 человека, из них 7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имеют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высшую квалификационную категорию, 15 человек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первую квалификационную категорию.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Категорированность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химии и биологии  с высшим образованием в ЛМР составляет – 100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%.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75898" y="493477"/>
            <a:ext cx="685984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Кадровый состав ММО</a:t>
            </a:r>
            <a:endParaRPr kumimoji="0" lang="ru-RU" sz="4400" b="1" i="0" u="none" strike="noStrike" kern="1200" cap="none" spc="50" normalizeH="0" baseline="0" noProof="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Picture 4" descr="C:\Users\Я\Desktop\Проект 2022\Для презентации\IMG_933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5719"/>
          <a:stretch/>
        </p:blipFill>
        <p:spPr bwMode="auto">
          <a:xfrm>
            <a:off x="1789913" y="2243975"/>
            <a:ext cx="4615909" cy="34891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55056" y="1074496"/>
            <a:ext cx="955877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Методическая тема ММО учителей естественно-научного цикла: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«Реализация информационно – коммуникативных технологий на уроках в рамках проектной и внеурочной деятельности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повышение профессионального уровня педагога в условиях непрерывного совершенствования педагогического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мастерства учителя.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2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компетентности учителя в предметных областях «химия» и «биология»;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повышение качества обучения на основе использования информационных и коммуникативных технологий.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283734" y="743245"/>
            <a:ext cx="10152669" cy="574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повышения качества образования и профессионального роста педагогических работников      в 2021-2022 учебном году</a:t>
            </a:r>
            <a:r>
              <a:rPr kumimoji="0" lang="ru-RU" b="0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были проведены следующие семинары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Ноябрь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2021 г. – муниципальный семинар для учителей химии 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биологии по теме: «Развитие естественно-научной грамотности в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процессе изучения предметов «химия» и «биология» (организация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выступление по теме семинара, методическое сопровождение);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8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Февраль 2022 г. –  муниципальный семинар-практикум  по теме: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«Системно-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деятельностный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подход по формированию функциональной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грамотности обучающихся на уроках биологии в условиях ФГОС»;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Апрель 2022 г. – республиканский семинар для руководителей ММО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учителей химии и биологии по теме: «Формирование функциональной грамотности школьника как условие повышения качества образования в рамках перехода на обновленный ФГОС»;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Май 2022 г. – круглый стол для учителей естественно-научного цикла по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теме: «Содержательные аспекты методического сопровождения учителя в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условиях реализации требований обновленных ФГОС».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162145"/>
            <a:ext cx="12192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50" normalizeH="0" baseline="0" noProof="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Семинары</a:t>
            </a:r>
            <a:endParaRPr kumimoji="0" lang="ru-RU" sz="4400" b="1" i="0" u="none" strike="noStrike" kern="1200" cap="none" spc="50" normalizeH="0" baseline="0" noProof="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637" y="1463325"/>
            <a:ext cx="2248446" cy="16849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549" y="2735075"/>
            <a:ext cx="2295159" cy="172101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256" y="5064419"/>
            <a:ext cx="2507208" cy="154223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221137"/>
            <a:ext cx="121920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Профессиональные конкурс</a:t>
            </a:r>
            <a:r>
              <a:rPr kumimoji="0" lang="ru-RU" sz="4400" b="1" i="0" u="none" strike="noStrike" kern="1200" cap="none" spc="50" normalizeH="0" baseline="0" noProof="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ы</a:t>
            </a:r>
            <a:endParaRPr kumimoji="0" lang="ru-RU" sz="4400" b="1" i="0" u="none" strike="noStrike" kern="1200" cap="none" spc="50" normalizeH="0" baseline="0" noProof="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 rot="10800000" flipV="1">
            <a:off x="2793999" y="5559781"/>
            <a:ext cx="7603766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Гайсина Л.П. – учитель химии МБОУ «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Старописьмянская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ООШ», призер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муниципального этапа республиканского конкурса «Учитель года – 2022»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номинации «Лучший учитель естественно-научного цикла.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6"/>
          <a:stretch>
            <a:fillRect/>
          </a:stretch>
        </p:blipFill>
        <p:spPr bwMode="auto">
          <a:xfrm>
            <a:off x="2096970" y="3867874"/>
            <a:ext cx="1340679" cy="1830007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1"/>
          <p:cNvPicPr>
            <a:picLocks noChangeAspect="1" noChangeArrowheads="1"/>
          </p:cNvPicPr>
          <p:nvPr/>
        </p:nvPicPr>
        <p:blipFill>
          <a:blip r:embed="rId3">
            <a:extLst/>
          </a:blip>
          <a:srcRect t="10083" r="22186"/>
          <a:stretch>
            <a:fillRect/>
          </a:stretch>
        </p:blipFill>
        <p:spPr bwMode="auto">
          <a:xfrm>
            <a:off x="1506555" y="2038297"/>
            <a:ext cx="1251329" cy="1856481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9718072" y="2706238"/>
            <a:ext cx="1359386" cy="1797283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3532791" y="4321213"/>
            <a:ext cx="60013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Пятаева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Т.Л. – руководитель ММО учителей биологии, 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призер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Республиканского конкурса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Лучший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руководитель</a:t>
            </a: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естественно-математического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цикла - 2022».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96410" y="3148920"/>
            <a:ext cx="62774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Ахметова Ф.А. – учитель МБОУ «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Сугушлинская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ООШ», 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призер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республиканского конкурса по поддержке учителей 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/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преподавателей химии РТ «Все грани химии – 2021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852152" y="2119315"/>
            <a:ext cx="67260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Галяутдинова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Р.К. – учитель биологии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МБОУ «</a:t>
            </a:r>
            <a:r>
              <a:rPr lang="ru-RU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Староиштерякская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ООШ»,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призер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республиканского конкурса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социально-педагогических проектов по </a:t>
            </a:r>
            <a:r>
              <a:rPr lang="ru-RU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экологическому 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воспитанию. 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327993" y="1020562"/>
            <a:ext cx="99843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Именно конкурсные мероприятия могут создать благоприятную среду для профессионального развития, повлиять на инновационные процессы, выявить творческих и инициативных педагогов.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Я\Downloads\IMG_20221022_114228 (2).jpg"/>
          <p:cNvPicPr>
            <a:picLocks noChangeAspect="1" noChangeArrowheads="1"/>
          </p:cNvPicPr>
          <p:nvPr/>
        </p:nvPicPr>
        <p:blipFill rotWithShape="1">
          <a:blip r:embed="rId5" cstate="print"/>
          <a:srcRect l="6733" t="17592" r="49397"/>
          <a:stretch/>
        </p:blipFill>
        <p:spPr bwMode="auto">
          <a:xfrm>
            <a:off x="10173824" y="4562348"/>
            <a:ext cx="1323602" cy="18647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1748" y="653138"/>
            <a:ext cx="9585960" cy="5690646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роект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«Совершенствование компетенций учителей естественно-научного цикла по организации проектной деятельности учащихся».</a:t>
            </a:r>
          </a:p>
          <a:p>
            <a:pPr algn="just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None/>
            </a:pPr>
            <a:r>
              <a:rPr lang="ru-RU" sz="22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проекта: </a:t>
            </a:r>
            <a:r>
              <a:rPr lang="ru-RU" sz="2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Осуществление  управленческой  и  организаторской деятельности по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совершенствованию компетенций и развитию творческого потенциала учителя через интеграцию предметов естественно-научного цикла.</a:t>
            </a:r>
          </a:p>
          <a:p>
            <a:pPr algn="just">
              <a:buNone/>
            </a:pPr>
            <a:r>
              <a:rPr lang="ru-RU" sz="22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качества образования, отвечающего современным требованиям осуществления образовательного процесса в рамках ФГОС.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Развитие педагогического потенциала учителя по организации проектной деятельности учащихся.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Издание методических рекомендаций по созданию проектов.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200" dirty="0">
                <a:latin typeface="Times New Roman" pitchFamily="18" charset="0"/>
                <a:ea typeface="Times New Roman" panose="02020603050405020304" pitchFamily="18" charset="0"/>
                <a:cs typeface="Times New Roman" pitchFamily="18" charset="0"/>
              </a:rPr>
              <a:t>   Обеспечение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учителям естественно-научного цикла доступа к методическим рекомендациям. </a:t>
            </a:r>
            <a:endParaRPr lang="ru-RU" sz="2200" dirty="0"/>
          </a:p>
          <a:p>
            <a:pPr algn="just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22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81825" y="537241"/>
            <a:ext cx="10916991" cy="720080"/>
          </a:xfrm>
        </p:spPr>
        <p:txBody>
          <a:bodyPr>
            <a:noAutofit/>
          </a:bodyPr>
          <a:lstStyle/>
          <a:p>
            <a:r>
              <a:rPr lang="ru-RU" sz="40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Дорожная карта реализации </a:t>
            </a:r>
            <a:r>
              <a:rPr lang="ru-RU" sz="40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endParaRPr lang="ru-RU" sz="4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9980444"/>
              </p:ext>
            </p:extLst>
          </p:nvPr>
        </p:nvGraphicFramePr>
        <p:xfrm>
          <a:off x="1893086" y="1629702"/>
          <a:ext cx="9294468" cy="468746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497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112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961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4378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0611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Мероприятия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Сроки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Исполнители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4857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Изучение нормативно-правовых документов.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Сентябрь 2022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УО,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руководители ММО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7342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Анализ материально-технической базы для реализации проекта.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Октябрь 2022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УО,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руководители ММО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197591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Создание творческой группы для разработки основных положений по созданию методических рекомендаций.</a:t>
                      </a:r>
                      <a:endParaRPr lang="ru-RU" sz="18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Октябрь 2022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УО,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руководители ММО, члены ММО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936383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Проведение мероприятий по обмену опытом (семинары, заседания ММО, круглый стол).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Ноябрь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2022 г. – декабрь 2022 г.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Методист УО,</a:t>
                      </a:r>
                      <a:r>
                        <a:rPr lang="ru-RU" sz="18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руководители ММО, члены ММО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29102"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Создание структуры «Мини-проекта».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 2023 г.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Методист УО, 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руководители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ММО,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творческая группа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6" name="Номер слайда 3"/>
          <p:cNvSpPr txBox="1">
            <a:spLocks/>
          </p:cNvSpPr>
          <p:nvPr/>
        </p:nvSpPr>
        <p:spPr>
          <a:xfrm>
            <a:off x="8534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C356084E-E324-445A-9A88-EE159121992B}" type="slidenum">
              <a:rPr lang="ru-RU" sz="1400" b="1">
                <a:solidFill>
                  <a:schemeClr val="bg1"/>
                </a:solidFill>
              </a:rPr>
              <a:pPr algn="r">
                <a:defRPr/>
              </a:pPr>
              <a:t>8</a:t>
            </a:fld>
            <a:endParaRPr lang="ru-RU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81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245489" y="1920290"/>
            <a:ext cx="8750460" cy="4755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реализации проекта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общеобразовательных учреждениях учителя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химии и биологии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будут иметь доступ к методическим рекомендациям по созданию проектов на различных носителях.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позволит:       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повысить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качество образования, отвечающего современным требованиям осуществления образовательного процесса в рамках ФГОС;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педагогический потенциал учителя по организации проектной деятельности учащихся;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обобщить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распространить педагогический опыт. </a:t>
            </a:r>
          </a:p>
          <a:p>
            <a:r>
              <a:rPr lang="ru-RU" dirty="0"/>
              <a:t> 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1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8534400" y="64928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algn="r">
              <a:defRPr/>
            </a:pPr>
            <a:fld id="{C356084E-E324-445A-9A88-EE159121992B}" type="slidenum">
              <a:rPr lang="ru-RU" sz="1400" b="1">
                <a:solidFill>
                  <a:schemeClr val="bg1"/>
                </a:solidFill>
              </a:rPr>
              <a:pPr algn="r">
                <a:defRPr/>
              </a:pPr>
              <a:t>9</a:t>
            </a:fld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1288649" y="654154"/>
            <a:ext cx="10664141" cy="720080"/>
          </a:xfrm>
        </p:spPr>
        <p:txBody>
          <a:bodyPr>
            <a:noAutofit/>
          </a:bodyPr>
          <a:lstStyle/>
          <a:p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 проекта</a:t>
            </a:r>
            <a:endParaRPr lang="ru-RU" sz="44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66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812</TotalTime>
  <Words>707</Words>
  <Application>Microsoft Office PowerPoint</Application>
  <PresentationFormat>Произвольный</PresentationFormat>
  <Paragraphs>97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1_Тема Office</vt:lpstr>
      <vt:lpstr>Эффективные формы методической работы с учителями  химии и биологии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Дорожная карта реализации проекта</vt:lpstr>
      <vt:lpstr>Ожидаемые результаты проекта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проекта</dc:title>
  <dc:creator>РС</dc:creator>
  <cp:lastModifiedBy>Admin</cp:lastModifiedBy>
  <cp:revision>164</cp:revision>
  <dcterms:created xsi:type="dcterms:W3CDTF">2022-07-01T07:32:42Z</dcterms:created>
  <dcterms:modified xsi:type="dcterms:W3CDTF">2022-10-28T05:54:21Z</dcterms:modified>
</cp:coreProperties>
</file>